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2780928"/>
            <a:ext cx="8352928" cy="2144529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Выводы и заключения</a:t>
            </a:r>
            <a:r>
              <a:rPr lang="ru-RU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7908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1.  </a:t>
            </a:r>
            <a: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Организационная </a:t>
            </a:r>
            <a:r>
              <a:rPr lang="ru-RU" b="1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культура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новая область знаний, входящая в серию управленческих наук, которая изучает общие подходы, принципы, законы и закономерности в следующих направлениях: личность в организации; групповое поведение в организации; поведение руководителя в организации; адаптация организации к внутренней и внешней среде, повышение организационной эффективности в деятельности организации.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2328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836712"/>
            <a:ext cx="8229600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2.   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Организационная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культура занимает важное положение в жизни образовательной организации 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с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Calibri"/>
              </a:rPr>
              <a:t>овременный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</a:rPr>
              <a:t>руководитель должен рассматривают культуру своей организации как мощный </a:t>
            </a:r>
            <a:r>
              <a:rPr lang="ru-RU" b="1" dirty="0">
                <a:solidFill>
                  <a:srgbClr val="00B0F0"/>
                </a:solidFill>
                <a:latin typeface="Times New Roman"/>
                <a:ea typeface="Calibri"/>
              </a:rPr>
              <a:t>стратегический </a:t>
            </a:r>
            <a:r>
              <a:rPr lang="ru-RU" b="1" dirty="0" smtClean="0">
                <a:solidFill>
                  <a:srgbClr val="00B0F0"/>
                </a:solidFill>
                <a:latin typeface="Times New Roman"/>
                <a:ea typeface="Calibri"/>
              </a:rPr>
              <a:t>инструмент управления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Calibri"/>
              </a:rPr>
              <a:t>,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</a:rPr>
              <a:t>позволяющий ориентировать деятельность всех подразделений и отдельных педагогов на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Calibri"/>
              </a:rPr>
              <a:t>достижение общих целей, на мобилизацию инициативы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</a:rPr>
              <a:t>сотрудников и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Calibri"/>
              </a:rPr>
              <a:t>способствовать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</a:rPr>
              <a:t>продуктивному и результативному конечному образовательному продукту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4736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.   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зависимости от характера влияния корпоративной культуры на общую результативность деятельности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образовательной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организации выделяют «положительную» (в некоторых источниках «позитивную») и «отрицательную» («негативную»)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организационную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культуру. 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2621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412776"/>
            <a:ext cx="7416824" cy="347472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  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Специально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выработанная стратегия и тактика позволяют оказывать влияние на формирование </a:t>
            </a:r>
            <a:r>
              <a:rPr lang="ru-RU" b="1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позитивной направленности организационной культуры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особенности проявления которой, зависят от специфики образовательной организации и сферы подготовки специалиста.</a:t>
            </a:r>
            <a:endParaRPr lang="uk-UA" dirty="0">
              <a:ea typeface="Calibri"/>
              <a:cs typeface="Times New Roman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uk-UA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804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51489"/>
            <a:ext cx="7236296" cy="144016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Признаки  позитивной организационной культуры 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640960" cy="504056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Восприятие сотрудником себя как субъекта, чья профессионально-трудовая деятельность влияет на общую результативность деятельности и определяет стратегию развития образовательного учреждения.</a:t>
            </a:r>
            <a:endParaRPr lang="uk-UA" dirty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/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Осознанное принятие личной ответственности за общий продукт совместной деятельности организации. Добросовестное отношение к своим обязанностям, негативное отношение к проявлениям фиктивной трудовой активности.</a:t>
            </a:r>
            <a:endParaRPr lang="uk-UA" dirty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/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Ориентация сотрудника на поиск, разработку, выбор и воплощение наиболее оптимальных способов осуществления своей деятельности, ориентация на творчество, ощущение ответственности за повышение качества образовательных услуг.</a:t>
            </a:r>
            <a:endParaRPr lang="uk-UA" dirty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/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Ощущение взаимосвязи личных и коллективных ценностей, стремление к эффективному деловому взаимодействию</a:t>
            </a:r>
            <a:r>
              <a:rPr lang="ru-RU" dirty="0"/>
              <a:t>. 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3455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296144"/>
          </a:xfrm>
        </p:spPr>
        <p:txBody>
          <a:bodyPr/>
          <a:lstStyle/>
          <a:p>
            <a:r>
              <a:rPr lang="ru-RU" sz="3200" dirty="0" smtClean="0"/>
              <a:t>Совершенствование организационной культуры 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712968" cy="4641696"/>
          </a:xfrm>
        </p:spPr>
        <p:txBody>
          <a:bodyPr>
            <a:normAutofit fontScale="925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20"/>
              </a:spcAft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Проанализировать базовые представления, определяющие организационную культуру, так называемый «глубинный» уровень культуры организации. Наиболее оптимально данный анализ проводить коллегиально: с теми работниками ОУ, которые и олицетворяют собой данную организацию. </a:t>
            </a:r>
            <a:endParaRPr lang="uk-UA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Соотнести данные базовые представления с миссией образовательной организации сегодняшнего дня и ее сегодняшними целями. </a:t>
            </a:r>
            <a:endParaRPr lang="uk-UA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Осмыслить результаты и определить наиболее проблемные зоны, тормозящие развитие организации, формирование ее привлекательности и конкурентоспособности. На этом этапе очень важно найти тех специалистов, которые бы смогли предложить и обеспечить успешность в преобразованиях культуры ОУ.</a:t>
            </a:r>
            <a:endParaRPr lang="uk-UA" dirty="0">
              <a:latin typeface="Calibri"/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0248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229200"/>
            <a:ext cx="6512511" cy="1412776"/>
          </a:xfrm>
        </p:spPr>
        <p:txBody>
          <a:bodyPr/>
          <a:lstStyle/>
          <a:p>
            <a:r>
              <a:rPr lang="ru-RU" sz="3200" dirty="0"/>
              <a:t>Совершенствование организационной </a:t>
            </a:r>
            <a:r>
              <a:rPr lang="ru-RU" sz="3200" dirty="0" smtClean="0"/>
              <a:t>культуры (продолжение)  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712968" cy="4392488"/>
          </a:xfrm>
        </p:spPr>
        <p:txBody>
          <a:bodyPr/>
          <a:lstStyle/>
          <a:p>
            <a:pPr marL="45720" lv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4.</a:t>
            </a:r>
            <a:r>
              <a:rPr lang="ru-RU" dirty="0" smtClean="0"/>
              <a:t>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Выбрать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направления преобразований, четко определить принципы поведения и аспекты компетентности, которые необходимо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развивать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или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совершенствовать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в себе каждому члену организации для отражения новой культуры.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Решить чему отдать предпочтение, что необходимо устранить, а что развивать и далее, чтобы начался процесс изменения культуры в необходимую позитивную сторону. </a:t>
            </a:r>
            <a:endParaRPr lang="ru-RU" sz="2000" dirty="0" smtClean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marL="45720" lvl="0" indent="0" algn="just">
              <a:buNone/>
            </a:pPr>
            <a:endParaRPr lang="uk-UA" sz="2000" dirty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marL="45720" lvl="0" indent="0" algn="just">
              <a:buNone/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5.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Выработать 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план действий, в который вовлечь абсолютно всех работников образовательной организации, убедить их в необходимости преобразований и развивать их активность в поддержании изменений, способствующих развитию конкурентоспособности и  стабильности ОУ СПО. </a:t>
            </a:r>
            <a:endParaRPr lang="uk-UA" sz="2000" dirty="0">
              <a:solidFill>
                <a:srgbClr val="222222"/>
              </a:solidFill>
              <a:latin typeface="Times New Roman"/>
              <a:ea typeface="Times New Roman"/>
              <a:cs typeface="Times New Roman"/>
            </a:endParaRPr>
          </a:p>
          <a:p>
            <a:pPr marL="4572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4801418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</TotalTime>
  <Words>459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Georgia</vt:lpstr>
      <vt:lpstr>Times New Roman</vt:lpstr>
      <vt:lpstr>Trebuchet MS</vt:lpstr>
      <vt:lpstr>Воздушный поток</vt:lpstr>
      <vt:lpstr>Выводы и заключения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Признаки  позитивной организационной культуры </vt:lpstr>
      <vt:lpstr>Совершенствование организационной культуры </vt:lpstr>
      <vt:lpstr>Совершенствование организационной культуры (продолжение)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Выводы и заключения </dc:title>
  <dc:creator>Капитан Грэй</dc:creator>
  <cp:lastModifiedBy>1</cp:lastModifiedBy>
  <cp:revision>4</cp:revision>
  <dcterms:created xsi:type="dcterms:W3CDTF">2017-11-21T18:50:38Z</dcterms:created>
  <dcterms:modified xsi:type="dcterms:W3CDTF">2017-11-22T09:39:55Z</dcterms:modified>
</cp:coreProperties>
</file>